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5143500" cx="9144000"/>
  <p:notesSz cx="6858000" cy="9144000"/>
  <p:embeddedFontLst>
    <p:embeddedFont>
      <p:font typeface="Corbel"/>
      <p:regular r:id="rId32"/>
      <p:bold r:id="rId33"/>
      <p:italic r:id="rId34"/>
      <p:boldItalic r:id="rId35"/>
    </p:embeddedFont>
    <p:embeddedFont>
      <p:font typeface="Century Schoolbook"/>
      <p:regular r:id="rId36"/>
      <p:bold r:id="rId37"/>
      <p:italic r:id="rId38"/>
      <p:boldItalic r:id="rId39"/>
    </p:embeddedFont>
    <p:embeddedFont>
      <p:font typeface="Arial Black"/>
      <p:regular r:id="rId40"/>
    </p:embeddedFont>
    <p:embeddedFont>
      <p:font typeface="Century Gothic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F41AC06-383B-4B1F-8170-2E7B249DA957}">
  <a:tblStyle styleId="{1F41AC06-383B-4B1F-8170-2E7B249DA957}" styleName="Table_0"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FF3"/>
          </a:solidFill>
        </a:fill>
      </a:tcStyle>
    </a:wholeTbl>
    <a:band1H>
      <a:tcTxStyle b="off" i="off"/>
      <a:tcStyle>
        <a:fill>
          <a:solidFill>
            <a:srgbClr val="CDDEE5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EE5"/>
          </a:solidFill>
        </a:fill>
      </a:tcStyle>
    </a:band1V>
    <a:band2V>
      <a:tcTxStyle b="off" i="off"/>
    </a:band2V>
    <a:lastCol>
      <a:tcTxStyle b="on" i="off">
        <a:font>
          <a:latin typeface="Corbel"/>
          <a:ea typeface="Corbel"/>
          <a:cs typeface="Corbel"/>
        </a:font>
        <a:srgbClr val="FFFFFF"/>
      </a:tcTxStyle>
      <a:tcStyle>
        <a:fill>
          <a:solidFill>
            <a:srgbClr val="439EB7"/>
          </a:solidFill>
        </a:fill>
      </a:tcStyle>
    </a:lastCol>
    <a:firstCol>
      <a:tcTxStyle b="on" i="off">
        <a:font>
          <a:latin typeface="Corbel"/>
          <a:ea typeface="Corbel"/>
          <a:cs typeface="Corbel"/>
        </a:font>
        <a:srgbClr val="FFFFFF"/>
      </a:tcTxStyle>
      <a:tcStyle>
        <a:fill>
          <a:solidFill>
            <a:srgbClr val="439EB7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439EB7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439EB7"/>
          </a:solidFill>
        </a:fill>
      </a:tcStyle>
    </a:firstRow>
    <a:neCell>
      <a:tcTxStyle b="off" i="off"/>
    </a:neCell>
    <a:nwCell>
      <a:tcTxStyle b="off" i="off"/>
    </a:nwCell>
  </a:tblStyle>
  <a:tblStyle styleId="{CAA7C4F6-9FCA-46DC-8EE5-C112D784D3B6}" styleName="Table_1"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FF3"/>
          </a:solidFill>
        </a:fill>
      </a:tcStyle>
    </a:wholeTbl>
    <a:band1H>
      <a:tcTxStyle b="off" i="off"/>
      <a:tcStyle>
        <a:fill>
          <a:solidFill>
            <a:srgbClr val="CDDEE5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EE5"/>
          </a:solidFill>
        </a:fill>
      </a:tcStyle>
    </a:band1V>
    <a:band2V>
      <a:tcTxStyle b="off" i="off"/>
    </a:band2V>
    <a:lastCol>
      <a:tcTxStyle b="on" i="off">
        <a:font>
          <a:latin typeface="Corbel"/>
          <a:ea typeface="Corbel"/>
          <a:cs typeface="Corbel"/>
        </a:font>
        <a:srgbClr val="FFFFFF"/>
      </a:tcTxStyle>
      <a:tcStyle>
        <a:fill>
          <a:solidFill>
            <a:srgbClr val="4F81BD"/>
          </a:solidFill>
        </a:fill>
      </a:tcStyle>
    </a:lastCol>
    <a:firstCol>
      <a:tcTxStyle b="on" i="off">
        <a:font>
          <a:latin typeface="Corbel"/>
          <a:ea typeface="Corbel"/>
          <a:cs typeface="Corbel"/>
        </a:font>
        <a:srgbClr val="FFFFFF"/>
      </a:tcTxStyle>
      <a:tcStyle>
        <a:fill>
          <a:solidFill>
            <a:srgbClr val="4F81BD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4F81BD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4F81BD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rialBlack-regular.fntdata"/><Relationship Id="rId20" Type="http://schemas.openxmlformats.org/officeDocument/2006/relationships/slide" Target="slides/slide14.xml"/><Relationship Id="rId42" Type="http://schemas.openxmlformats.org/officeDocument/2006/relationships/font" Target="fonts/CenturyGothic-bold.fntdata"/><Relationship Id="rId41" Type="http://schemas.openxmlformats.org/officeDocument/2006/relationships/font" Target="fonts/CenturyGothic-regular.fntdata"/><Relationship Id="rId22" Type="http://schemas.openxmlformats.org/officeDocument/2006/relationships/slide" Target="slides/slide16.xml"/><Relationship Id="rId44" Type="http://schemas.openxmlformats.org/officeDocument/2006/relationships/font" Target="fonts/CenturyGothic-boldItalic.fntdata"/><Relationship Id="rId21" Type="http://schemas.openxmlformats.org/officeDocument/2006/relationships/slide" Target="slides/slide15.xml"/><Relationship Id="rId43" Type="http://schemas.openxmlformats.org/officeDocument/2006/relationships/font" Target="fonts/CenturyGothic-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Corbel-bold.fntdata"/><Relationship Id="rId10" Type="http://schemas.openxmlformats.org/officeDocument/2006/relationships/slide" Target="slides/slide4.xml"/><Relationship Id="rId32" Type="http://schemas.openxmlformats.org/officeDocument/2006/relationships/font" Target="fonts/Corbel-regular.fntdata"/><Relationship Id="rId13" Type="http://schemas.openxmlformats.org/officeDocument/2006/relationships/slide" Target="slides/slide7.xml"/><Relationship Id="rId35" Type="http://schemas.openxmlformats.org/officeDocument/2006/relationships/font" Target="fonts/Corbel-boldItalic.fntdata"/><Relationship Id="rId12" Type="http://schemas.openxmlformats.org/officeDocument/2006/relationships/slide" Target="slides/slide6.xml"/><Relationship Id="rId34" Type="http://schemas.openxmlformats.org/officeDocument/2006/relationships/font" Target="fonts/Corbel-italic.fntdata"/><Relationship Id="rId15" Type="http://schemas.openxmlformats.org/officeDocument/2006/relationships/slide" Target="slides/slide9.xml"/><Relationship Id="rId37" Type="http://schemas.openxmlformats.org/officeDocument/2006/relationships/font" Target="fonts/CenturySchoolbook-bold.fntdata"/><Relationship Id="rId14" Type="http://schemas.openxmlformats.org/officeDocument/2006/relationships/slide" Target="slides/slide8.xml"/><Relationship Id="rId36" Type="http://schemas.openxmlformats.org/officeDocument/2006/relationships/font" Target="fonts/CenturySchoolbook-regular.fntdata"/><Relationship Id="rId17" Type="http://schemas.openxmlformats.org/officeDocument/2006/relationships/slide" Target="slides/slide11.xml"/><Relationship Id="rId39" Type="http://schemas.openxmlformats.org/officeDocument/2006/relationships/font" Target="fonts/CenturySchoolbook-boldItalic.fntdata"/><Relationship Id="rId16" Type="http://schemas.openxmlformats.org/officeDocument/2006/relationships/slide" Target="slides/slide10.xml"/><Relationship Id="rId38" Type="http://schemas.openxmlformats.org/officeDocument/2006/relationships/font" Target="fonts/CenturySchoolbook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atlantapublicschools.us/cms/lib/GA01000924/Centricity/Domain/11671/School%20Strategic%20Plan%20Workbook%20and%20Template_BAMO_Updated%201.12.21.pdf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db9a5a3c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db9a5a3c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574e34d6eb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574e34d6eb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74e34d6eb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574e34d6eb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574e34d6eb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574e34d6eb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36eb50e005_1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36eb50e005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4c12706e5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4c12706e5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4c12706e57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4c12706e5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574e34d6eb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574e34d6e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36eb50e00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36eb50e00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4c12706e5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4c12706e5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4c12706e5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4c12706e5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574e34d6eb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574e34d6eb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4c12706e57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4c12706e5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4c12706e57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4c12706e57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4c12706e57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4c12706e57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4c12706e57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4c12706e57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4c12706e57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4c12706e57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36eb50e005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36eb50e005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574e34d6e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574e34d6e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66be9ca7f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66be9ca7f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3fb14ce918_0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3fb14ce918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apsstudents.sharepoint.com/:p:/r/teams/ContinuousImprovementPlan/_layouts/15/doc2.aspx?sourcedoc=%7B84A1744E-C627-4FA5-9D76-EE1547AD2027%7D&amp;file=BAMO%202022%20Continuous%20Improvement%20Plan.pptx&amp;action=edit&amp;mobileredirect=true&amp;DefaultItemOpen=1&amp;ct=1665580654283&amp;wdOrigin=OFFICECOM-WEB.MAIN.EDGEWORTH&amp;cid=89110a6a-beb8-46b6-88ac-522705955bed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66c649356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66c649356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apsstudents.sharepoint.com/:p:/r/teams/ContinuousImprovementPlan/_layouts/15/doc2.aspx?sourcedoc=%7B84A1744E-C627-4FA5-9D76-EE1547AD2027%7D&amp;file=BAMO%202022%20Continuous%20Improvement%20Plan.pptx&amp;action=edit&amp;mobileredirect=true&amp;DefaultItemOpen=1&amp;ct=1665580654283&amp;wdOrigin=OFFICECOM-WEB.MAIN.EDGEWORTH&amp;cid=89110a6a-beb8-46b6-88ac-522705955bed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66c649356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66c649356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apsstudents.sharepoint.com/:p:/r/teams/ContinuousImprovementPlan/_layouts/15/doc2.aspx?sourcedoc=%7B84A1744E-C627-4FA5-9D76-EE1547AD2027%7D&amp;file=BAMO%202022%20Continuous%20Improvement%20Plan.pptx&amp;action=edit&amp;mobileredirect=true&amp;DefaultItemOpen=1&amp;ct=1665580654283&amp;wdOrigin=OFFICECOM-WEB.MAIN.EDGEWORTH&amp;cid=89110a6a-beb8-46b6-88ac-522705955bed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36eb50e005_1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36eb50e005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36eb50e005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36eb50e00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https://www.atlantapublicschools.us/cms/lib/GA01000924/Centricity/Domain/11671/School%20Strategic%20Plan%20Workbook%20and%20Template_BAMO_Updated%201.12.21.pdf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1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1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22.png"/><Relationship Id="rId6" Type="http://schemas.openxmlformats.org/officeDocument/2006/relationships/image" Target="../media/image20.png"/><Relationship Id="rId7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150" y="3815300"/>
            <a:ext cx="1238048" cy="123804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05700" y="1458825"/>
            <a:ext cx="85206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7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GO TEAM MEETING </a:t>
            </a:r>
            <a:endParaRPr b="1" sz="67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856900" y="285025"/>
            <a:ext cx="76182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n" sz="370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Barack &amp; Michelle Obama Academy</a:t>
            </a:r>
            <a:r>
              <a:rPr b="0" i="0" lang="en" sz="3700" u="none" cap="none" strike="noStrike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b="0" i="0" sz="3700" u="none" cap="none" strike="noStrike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05700" y="2790201"/>
            <a:ext cx="8520600" cy="6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9900"/>
                </a:solidFill>
              </a:rPr>
              <a:t>Wednesday, </a:t>
            </a:r>
            <a:r>
              <a:rPr b="1" lang="en" sz="2700">
                <a:solidFill>
                  <a:srgbClr val="FF9900"/>
                </a:solidFill>
              </a:rPr>
              <a:t>October</a:t>
            </a:r>
            <a:r>
              <a:rPr b="1" lang="en" sz="2700">
                <a:solidFill>
                  <a:srgbClr val="FF9900"/>
                </a:solidFill>
              </a:rPr>
              <a:t> 19, 2022 @ 4:45 pm </a:t>
            </a:r>
            <a:endParaRPr b="1" sz="2700">
              <a:solidFill>
                <a:srgbClr val="FF9900"/>
              </a:solidFill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175" y="4151675"/>
            <a:ext cx="1699341" cy="7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150" y="3815300"/>
            <a:ext cx="1238048" cy="1238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175" y="4151675"/>
            <a:ext cx="1699341" cy="75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 txBox="1"/>
          <p:nvPr/>
        </p:nvSpPr>
        <p:spPr>
          <a:xfrm>
            <a:off x="0" y="116600"/>
            <a:ext cx="9144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D47B22"/>
                </a:solidFill>
              </a:rPr>
              <a:t>Updates to the Strategic Plan</a:t>
            </a:r>
            <a:endParaRPr b="1" sz="3600">
              <a:solidFill>
                <a:srgbClr val="D47B22"/>
              </a:solidFill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4114" y="855500"/>
            <a:ext cx="7655771" cy="2954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7199" y="4081349"/>
            <a:ext cx="972002" cy="972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272" y="4384883"/>
            <a:ext cx="1238051" cy="54946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 txBox="1"/>
          <p:nvPr/>
        </p:nvSpPr>
        <p:spPr>
          <a:xfrm>
            <a:off x="2876225" y="0"/>
            <a:ext cx="6183000" cy="972000"/>
          </a:xfrm>
          <a:prstGeom prst="rect">
            <a:avLst/>
          </a:prstGeom>
          <a:solidFill>
            <a:srgbClr val="C3F6D1">
              <a:alpha val="89800"/>
            </a:srgbClr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the priorities and goals in your </a:t>
            </a:r>
            <a:r>
              <a:rPr b="1" lang="en" sz="155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strategic plan </a:t>
            </a:r>
            <a:r>
              <a:rPr lang="en" sz="15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reflect on if the expected progress is being made. These guiding questions will help you determine what, if any, updates are needed for your school’s strategic plan.</a:t>
            </a:r>
            <a:endParaRPr sz="15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3"/>
          <p:cNvSpPr txBox="1"/>
          <p:nvPr/>
        </p:nvSpPr>
        <p:spPr>
          <a:xfrm>
            <a:off x="0" y="0"/>
            <a:ext cx="34722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D47B22"/>
                </a:solidFill>
              </a:rPr>
              <a:t>Activity &amp; Discussion</a:t>
            </a:r>
            <a:endParaRPr sz="500">
              <a:solidFill>
                <a:srgbClr val="D47B22"/>
              </a:solidFill>
            </a:endParaRPr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23125" y="1366150"/>
            <a:ext cx="6288775" cy="301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150" y="3815300"/>
            <a:ext cx="1238048" cy="1238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175" y="4151675"/>
            <a:ext cx="1699341" cy="7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75" y="979750"/>
            <a:ext cx="8839197" cy="318401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4"/>
          <p:cNvSpPr txBox="1"/>
          <p:nvPr/>
        </p:nvSpPr>
        <p:spPr>
          <a:xfrm>
            <a:off x="6584500" y="35400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At our </a:t>
            </a:r>
            <a:r>
              <a:rPr b="1" lang="en" sz="1600">
                <a:solidFill>
                  <a:srgbClr val="159839"/>
                </a:solidFill>
              </a:rPr>
              <a:t>NEXT</a:t>
            </a:r>
            <a:r>
              <a:rPr b="1" lang="en" sz="1600">
                <a:solidFill>
                  <a:schemeClr val="dk1"/>
                </a:solidFill>
              </a:rPr>
              <a:t> </a:t>
            </a:r>
            <a:r>
              <a:rPr lang="en" sz="1600">
                <a:solidFill>
                  <a:schemeClr val="dk1"/>
                </a:solidFill>
              </a:rPr>
              <a:t>meeting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148" name="Google Shape;148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91400" y="669375"/>
            <a:ext cx="386200" cy="75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4"/>
          <p:cNvSpPr txBox="1"/>
          <p:nvPr/>
        </p:nvSpPr>
        <p:spPr>
          <a:xfrm>
            <a:off x="0" y="0"/>
            <a:ext cx="60762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0083A9"/>
                </a:solidFill>
              </a:rPr>
              <a:t>Be prepared for our next meeting:</a:t>
            </a:r>
            <a:endParaRPr sz="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150" y="3815300"/>
            <a:ext cx="1238048" cy="1238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175" y="4151675"/>
            <a:ext cx="1699341" cy="75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5"/>
          <p:cNvSpPr txBox="1"/>
          <p:nvPr/>
        </p:nvSpPr>
        <p:spPr>
          <a:xfrm>
            <a:off x="678750" y="1891550"/>
            <a:ext cx="7786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0000"/>
                </a:solidFill>
              </a:rPr>
              <a:t>PRINCIPAL’S REPORT </a:t>
            </a:r>
            <a:endParaRPr sz="4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150" y="3815300"/>
            <a:ext cx="1238048" cy="1238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175" y="4151675"/>
            <a:ext cx="1699341" cy="75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6"/>
          <p:cNvSpPr txBox="1"/>
          <p:nvPr/>
        </p:nvSpPr>
        <p:spPr>
          <a:xfrm>
            <a:off x="367800" y="1695800"/>
            <a:ext cx="7786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0000"/>
                </a:solidFill>
              </a:rPr>
              <a:t>INSTRUCTIONAL UPDATE</a:t>
            </a:r>
            <a:endParaRPr sz="4800">
              <a:solidFill>
                <a:srgbClr val="FF0000"/>
              </a:solidFill>
            </a:endParaRPr>
          </a:p>
        </p:txBody>
      </p:sp>
      <p:sp>
        <p:nvSpPr>
          <p:cNvPr id="164" name="Google Shape;164;p26"/>
          <p:cNvSpPr txBox="1"/>
          <p:nvPr/>
        </p:nvSpPr>
        <p:spPr>
          <a:xfrm>
            <a:off x="984650" y="1295600"/>
            <a:ext cx="732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150" y="3815300"/>
            <a:ext cx="1238048" cy="1238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175" y="4151675"/>
            <a:ext cx="1699341" cy="75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7"/>
          <p:cNvSpPr txBox="1"/>
          <p:nvPr/>
        </p:nvSpPr>
        <p:spPr>
          <a:xfrm>
            <a:off x="769425" y="1648350"/>
            <a:ext cx="7786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0000"/>
                </a:solidFill>
              </a:rPr>
              <a:t>BUDGET UPDATE</a:t>
            </a:r>
            <a:endParaRPr sz="4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150" y="3815300"/>
            <a:ext cx="1238048" cy="1238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175" y="4151675"/>
            <a:ext cx="1699341" cy="7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0925" y="287475"/>
            <a:ext cx="4538399" cy="4435399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9" name="Google Shape;179;p28"/>
          <p:cNvSpPr txBox="1"/>
          <p:nvPr/>
        </p:nvSpPr>
        <p:spPr>
          <a:xfrm>
            <a:off x="246175" y="2078150"/>
            <a:ext cx="1806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" sz="17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FY23</a:t>
            </a:r>
            <a:endParaRPr b="1" sz="1700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" sz="17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ALLOCATION </a:t>
            </a:r>
            <a:endParaRPr b="1" sz="1700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150" y="3815300"/>
            <a:ext cx="1238048" cy="123804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9"/>
          <p:cNvSpPr txBox="1"/>
          <p:nvPr/>
        </p:nvSpPr>
        <p:spPr>
          <a:xfrm>
            <a:off x="0" y="0"/>
            <a:ext cx="891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86" name="Google Shape;18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700" y="4057225"/>
            <a:ext cx="1699341" cy="75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/>
          <p:nvPr/>
        </p:nvSpPr>
        <p:spPr>
          <a:xfrm>
            <a:off x="869575" y="803275"/>
            <a:ext cx="645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8" name="Google Shape;18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99972" y="480975"/>
            <a:ext cx="5221699" cy="3180824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9" name="Google Shape;189;p29"/>
          <p:cNvSpPr txBox="1"/>
          <p:nvPr/>
        </p:nvSpPr>
        <p:spPr>
          <a:xfrm>
            <a:off x="201625" y="1832000"/>
            <a:ext cx="1806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" sz="17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FY23</a:t>
            </a:r>
            <a:endParaRPr b="1" sz="1700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" sz="17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ALLOCATION </a:t>
            </a:r>
            <a:endParaRPr b="1" sz="1700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150" y="3815300"/>
            <a:ext cx="1238048" cy="1238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175" y="4151675"/>
            <a:ext cx="1345488" cy="5971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6" name="Google Shape;196;p30"/>
          <p:cNvGraphicFramePr/>
          <p:nvPr/>
        </p:nvGraphicFramePr>
        <p:xfrm>
          <a:off x="1757702" y="36719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{1F41AC06-383B-4B1F-8170-2E7B249DA957}</a:tableStyleId>
              </a:tblPr>
              <a:tblGrid>
                <a:gridCol w="1130850"/>
                <a:gridCol w="1257725"/>
                <a:gridCol w="1257725"/>
                <a:gridCol w="1158450"/>
                <a:gridCol w="976375"/>
              </a:tblGrid>
              <a:tr h="475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Priorities</a:t>
                      </a:r>
                      <a:endParaRPr sz="1400" u="none" cap="none" strike="noStrike"/>
                    </a:p>
                  </a:txBody>
                  <a:tcPr marT="34300" marB="34300" marR="68575" marL="6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APS FIVE Focus Area</a:t>
                      </a:r>
                      <a:endParaRPr sz="1400" u="none" cap="none" strike="noStrike"/>
                    </a:p>
                  </a:txBody>
                  <a:tcPr marT="34300" marB="34300" marR="68575" marL="6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Strategies</a:t>
                      </a:r>
                      <a:endParaRPr sz="1400" u="none" cap="none" strike="noStrike"/>
                    </a:p>
                  </a:txBody>
                  <a:tcPr marT="34300" marB="34300" marR="68575" marL="6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Requests</a:t>
                      </a:r>
                      <a:endParaRPr sz="1400" u="none" cap="none" strike="noStrike"/>
                    </a:p>
                  </a:txBody>
                  <a:tcPr marT="34300" marB="34300" marR="68575" marL="6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Amount</a:t>
                      </a:r>
                      <a:endParaRPr sz="1400" u="none" cap="none" strike="noStrike"/>
                    </a:p>
                  </a:txBody>
                  <a:tcPr marT="34300" marB="34300" marR="68575" marL="6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76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i="1" lang="en" sz="1100"/>
                        <a:t>Improve student mastery of core content knowledge in literacy and mathematics . </a:t>
                      </a:r>
                      <a:endParaRPr b="1" i="1" sz="1100" u="none" cap="none" strike="noStrike"/>
                    </a:p>
                  </a:txBody>
                  <a:tcPr marT="34300" marB="34300" marR="68575" marL="6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100"/>
                        <a:buFont typeface="Corbel"/>
                        <a:buNone/>
                      </a:pPr>
                      <a:r>
                        <a:rPr b="1" i="1" lang="en" sz="1100"/>
                        <a:t>Curriculum &amp; Instruction, Whole Child &amp;  Intervention</a:t>
                      </a:r>
                      <a:endParaRPr b="1" i="1" sz="11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34300" marB="34300" marR="68575" marL="6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i="1" lang="en" sz="1100"/>
                        <a:t>Provide remediation and acceleration as indicated by MAP Growth Reading/Math (K-5) Reading Fluency (PreK-2)Assessment Data.</a:t>
                      </a:r>
                      <a:endParaRPr b="1" i="1" sz="11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34300" marB="34300" marR="68575" marL="6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100"/>
                        <a:buFont typeface="Corbel"/>
                        <a:buNone/>
                      </a:pPr>
                      <a:r>
                        <a:rPr b="1" i="1" lang="en" sz="1100"/>
                        <a:t>Add</a:t>
                      </a:r>
                      <a:r>
                        <a:rPr b="1" i="1" lang="en" sz="1100" u="none" cap="none" strike="noStrike">
                          <a:latin typeface="Corbel"/>
                          <a:ea typeface="Corbel"/>
                          <a:cs typeface="Corbel"/>
                          <a:sym typeface="Corbel"/>
                        </a:rPr>
                        <a:t> </a:t>
                      </a:r>
                      <a:r>
                        <a:rPr b="1" i="1" lang="en" sz="1100"/>
                        <a:t>a Turnaround Math Specialist </a:t>
                      </a:r>
                      <a:endParaRPr b="1" i="1" sz="11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100"/>
                        <a:buFont typeface="Corbel"/>
                        <a:buNone/>
                      </a:pPr>
                      <a:r>
                        <a:t/>
                      </a:r>
                      <a:endParaRPr b="1" i="1" sz="11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i="1" sz="11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34300" marB="34300" marR="68575" marL="6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100"/>
                        <a:buFont typeface="Corbel"/>
                        <a:buNone/>
                      </a:pPr>
                      <a:r>
                        <a:rPr b="1" i="1" lang="en" sz="1100"/>
                        <a:t>$105, 151</a:t>
                      </a:r>
                      <a:endParaRPr b="1" i="1" sz="1100" u="none" cap="none" strike="noStrik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34300" marB="34300" marR="68575" marL="6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93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i="1" lang="en" sz="1100"/>
                        <a:t>Prepare students to have a global mindset inclusive of the learner attributes, and self inquiry. </a:t>
                      </a:r>
                      <a:endParaRPr b="1" sz="1100" u="none" cap="none" strike="noStrike"/>
                    </a:p>
                  </a:txBody>
                  <a:tcPr marT="34300" marB="34300" marR="68575" marL="6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100"/>
                        <a:buFont typeface="Corbel"/>
                        <a:buNone/>
                      </a:pPr>
                      <a:r>
                        <a:rPr b="1" i="1" lang="en" sz="1100"/>
                        <a:t>Signature Programming</a:t>
                      </a:r>
                      <a:endParaRPr b="1" sz="1100" u="none" cap="none" strike="noStrike"/>
                    </a:p>
                  </a:txBody>
                  <a:tcPr marT="34300" marB="34300" marR="68575" marL="6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1100"/>
                        <a:t>Support the Implementation of the IB programming. </a:t>
                      </a:r>
                      <a:endParaRPr b="1" sz="1100" u="none" cap="none" strike="noStrike"/>
                    </a:p>
                  </a:txBody>
                  <a:tcPr marT="34300" marB="34300" marR="68575" marL="6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1100"/>
                        <a:t>Add a Signature IB Specialist </a:t>
                      </a:r>
                      <a:endParaRPr b="1" sz="1100" u="none" cap="none" strike="noStrike"/>
                    </a:p>
                  </a:txBody>
                  <a:tcPr marT="34300" marB="34300" marR="68575" marL="6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1100"/>
                        <a:t>$106, 578</a:t>
                      </a:r>
                      <a:endParaRPr b="1" sz="1100" u="none" cap="none" strike="noStrike"/>
                    </a:p>
                  </a:txBody>
                  <a:tcPr marT="34300" marB="34300" marR="68575" marL="6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97" name="Google Shape;19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58999" y="1318175"/>
            <a:ext cx="573024" cy="59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58999" y="2882750"/>
            <a:ext cx="573024" cy="59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0"/>
          <p:cNvSpPr txBox="1"/>
          <p:nvPr/>
        </p:nvSpPr>
        <p:spPr>
          <a:xfrm>
            <a:off x="201633" y="1508100"/>
            <a:ext cx="14346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" sz="1800" u="none" cap="none" strike="noStrike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FY23 Strategic Plan Break-out</a:t>
            </a:r>
            <a:endParaRPr b="0" i="0" sz="5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150" y="3815300"/>
            <a:ext cx="1238048" cy="1238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175" y="4151675"/>
            <a:ext cx="1699341" cy="7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0600" y="1457780"/>
            <a:ext cx="7267575" cy="146685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150" y="3815300"/>
            <a:ext cx="1238048" cy="1238048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0" y="0"/>
            <a:ext cx="8913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lt1"/>
                </a:solidFill>
              </a:rPr>
              <a:t>Meeting Agenda</a:t>
            </a:r>
            <a:endParaRPr b="1" u="sng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(agenda may be amended)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This meeting will not allow for Public Comment</a:t>
            </a:r>
            <a:endParaRPr>
              <a:solidFill>
                <a:schemeClr val="lt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0125" y="388300"/>
            <a:ext cx="1699341" cy="7542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608925" y="1521800"/>
            <a:ext cx="7035000" cy="22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</a:rPr>
              <a:t>CIP-45 Day Check-in</a:t>
            </a:r>
            <a:endParaRPr sz="2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</a:rPr>
              <a:t>School Strategic Plan</a:t>
            </a:r>
            <a:endParaRPr sz="2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</a:rPr>
              <a:t>Discussion on Strategic Plan and progress</a:t>
            </a:r>
            <a:endParaRPr sz="2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</a:rPr>
              <a:t>Updates for Strategic Plan (</a:t>
            </a:r>
            <a:r>
              <a:rPr i="1" lang="en" sz="2800">
                <a:solidFill>
                  <a:schemeClr val="lt1"/>
                </a:solidFill>
              </a:rPr>
              <a:t>as necessary</a:t>
            </a:r>
            <a:r>
              <a:rPr lang="en" sz="2800">
                <a:solidFill>
                  <a:schemeClr val="lt1"/>
                </a:solidFill>
              </a:rPr>
              <a:t>)</a:t>
            </a:r>
            <a:endParaRPr sz="2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150" y="3815300"/>
            <a:ext cx="1238048" cy="1238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175" y="4151675"/>
            <a:ext cx="1699341" cy="754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3" name="Google Shape;213;p32"/>
          <p:cNvGraphicFramePr/>
          <p:nvPr/>
        </p:nvGraphicFramePr>
        <p:xfrm>
          <a:off x="1809534" y="29112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{CAA7C4F6-9FCA-46DC-8EE5-C112D784D3B6}</a:tableStyleId>
              </a:tblPr>
              <a:tblGrid>
                <a:gridCol w="1200850"/>
                <a:gridCol w="1335600"/>
                <a:gridCol w="1335600"/>
                <a:gridCol w="1230125"/>
                <a:gridCol w="1036850"/>
              </a:tblGrid>
              <a:tr h="459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Priorities</a:t>
                      </a:r>
                      <a:endParaRPr sz="1400" u="none" cap="none" strike="noStrike"/>
                    </a:p>
                  </a:txBody>
                  <a:tcPr marT="34300" marB="34300" marR="68575" marL="68575" anchor="ctr"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APS Five Focus Area</a:t>
                      </a:r>
                      <a:endParaRPr sz="1400" u="none" cap="none" strike="noStrike"/>
                    </a:p>
                  </a:txBody>
                  <a:tcPr marT="34300" marB="34300" marR="68575" marL="68575" anchor="ctr"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Strategies</a:t>
                      </a:r>
                      <a:endParaRPr sz="1400" u="none" cap="none" strike="noStrike"/>
                    </a:p>
                  </a:txBody>
                  <a:tcPr marT="34300" marB="34300" marR="68575" marL="68575" anchor="ctr"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Requests</a:t>
                      </a:r>
                      <a:endParaRPr sz="1400" u="none" cap="none" strike="noStrike"/>
                    </a:p>
                  </a:txBody>
                  <a:tcPr marT="34300" marB="34300" marR="68575" marL="68575" anchor="ctr"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Amount</a:t>
                      </a:r>
                      <a:endParaRPr sz="1400" u="none" cap="none" strike="noStrike"/>
                    </a:p>
                  </a:txBody>
                  <a:tcPr marT="34300" marB="34300" marR="68575" marL="68575" anchor="ctr"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52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1100"/>
                        <a:t>Improve student mastery of core content knowledge in literacy and mathematics. </a:t>
                      </a:r>
                      <a:endParaRPr b="1" sz="1100" u="none" cap="none" strike="noStrike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1100"/>
                        <a:t>Fostering Academic Excellence for All </a:t>
                      </a:r>
                      <a:endParaRPr b="1" i="1" sz="11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1100"/>
                        <a:t>Provide Remediation and acceleration as indicated by MAP Growth Reading/Math K-5 &amp; Reading Fluency . </a:t>
                      </a:r>
                      <a:endParaRPr b="1" i="1" sz="11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1100"/>
                        <a:t>(3) Paraprofessionals at Grades 3-5 (1.0 FTE)</a:t>
                      </a:r>
                      <a:endParaRPr b="1" i="1" sz="11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1100"/>
                        <a:t>$131, 096</a:t>
                      </a:r>
                      <a:endParaRPr b="1" i="1" sz="11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52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1100"/>
                        <a:t>Build systems identifying and addressing root causes to promote social-emotional growth. </a:t>
                      </a:r>
                      <a:endParaRPr b="1" sz="1100" u="none" cap="none" strike="noStrike"/>
                    </a:p>
                  </a:txBody>
                  <a:tcPr marT="34300" marB="34300" marR="68575" marL="68575" anchor="ctr"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1100"/>
                        <a:t>Building a Culture of Student Support </a:t>
                      </a:r>
                      <a:endParaRPr b="1" sz="1100" u="none" cap="none" strike="noStrike"/>
                    </a:p>
                  </a:txBody>
                  <a:tcPr marT="34300" marB="34300" marR="68575" marL="68575" anchor="ctr"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1100"/>
                        <a:t>Implement a PBIS school wide behavior plan with IB/SEL Alignment </a:t>
                      </a:r>
                      <a:endParaRPr b="1" sz="1100" u="none" cap="none" strike="noStrike"/>
                    </a:p>
                  </a:txBody>
                  <a:tcPr marT="34300" marB="34300" marR="68575" marL="68575" anchor="ctr"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1100"/>
                        <a:t>Full Time Counselor (.5 FTE) </a:t>
                      </a:r>
                      <a:endParaRPr b="1" sz="1100" u="none" cap="none" strike="noStrike"/>
                    </a:p>
                  </a:txBody>
                  <a:tcPr marT="34300" marB="34300" marR="68575" marL="68575" anchor="ctr"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1100"/>
                        <a:t>$41,925</a:t>
                      </a:r>
                      <a:endParaRPr b="1" sz="1100" u="none" cap="none" strike="noStrike"/>
                    </a:p>
                  </a:txBody>
                  <a:tcPr marT="34300" marB="34300" marR="68575" marL="68575" anchor="ctr"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130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1100"/>
                        <a:t>Build systems identifying and addressing root causes to promote social-emotional growth. </a:t>
                      </a:r>
                      <a:endParaRPr b="1"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1100"/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1100"/>
                        <a:t>Building a Culture of Student Support </a:t>
                      </a:r>
                      <a:endParaRPr b="1"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1100"/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1100"/>
                        <a:t>Implement a PBIS school wide behavior plan with IB/SEL Alignment </a:t>
                      </a:r>
                      <a:endParaRPr b="1" sz="1100" u="none" cap="none" strike="noStrike"/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1100"/>
                        <a:t>Student Incentives </a:t>
                      </a:r>
                      <a:endParaRPr b="1" sz="1100" u="none" cap="none" strike="noStrike"/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1100"/>
                        <a:t>$5410</a:t>
                      </a:r>
                      <a:endParaRPr b="1" sz="1100"/>
                    </a:p>
                  </a:txBody>
                  <a:tcPr marT="34300" marB="34300" marR="68575" marL="68575" anchor="ctr"/>
                </a:tc>
              </a:tr>
            </a:tbl>
          </a:graphicData>
        </a:graphic>
      </p:graphicFrame>
      <p:pic>
        <p:nvPicPr>
          <p:cNvPr id="214" name="Google Shape;214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95824" y="2406450"/>
            <a:ext cx="573024" cy="59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48249" y="1211450"/>
            <a:ext cx="573024" cy="59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2"/>
          <p:cNvSpPr txBox="1"/>
          <p:nvPr/>
        </p:nvSpPr>
        <p:spPr>
          <a:xfrm>
            <a:off x="246175" y="274650"/>
            <a:ext cx="15027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Plan for FY23 CARES Allocation</a:t>
            </a:r>
            <a:endParaRPr sz="19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95824" y="3601450"/>
            <a:ext cx="573024" cy="59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150" y="3815300"/>
            <a:ext cx="1238048" cy="1238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175" y="4151675"/>
            <a:ext cx="1699341" cy="7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6375" y="276225"/>
            <a:ext cx="6572250" cy="3019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3"/>
          <p:cNvSpPr txBox="1"/>
          <p:nvPr/>
        </p:nvSpPr>
        <p:spPr>
          <a:xfrm>
            <a:off x="8" y="1089000"/>
            <a:ext cx="1434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" sz="18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Leveling Change</a:t>
            </a:r>
            <a:endParaRPr b="0" i="0" sz="5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150" y="3815300"/>
            <a:ext cx="1238048" cy="1238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175" y="4151675"/>
            <a:ext cx="1699341" cy="7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09825" y="471751"/>
            <a:ext cx="4582649" cy="334355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4"/>
          <p:cNvSpPr/>
          <p:nvPr/>
        </p:nvSpPr>
        <p:spPr>
          <a:xfrm>
            <a:off x="3562350" y="990600"/>
            <a:ext cx="1699500" cy="295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4"/>
          <p:cNvSpPr txBox="1"/>
          <p:nvPr/>
        </p:nvSpPr>
        <p:spPr>
          <a:xfrm>
            <a:off x="510933" y="1555725"/>
            <a:ext cx="1434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" sz="18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Leveling Change</a:t>
            </a:r>
            <a:endParaRPr b="0" i="0" sz="5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150" y="3815300"/>
            <a:ext cx="1238048" cy="1238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175" y="4151675"/>
            <a:ext cx="1699341" cy="754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1" name="Google Shape;241;p35"/>
          <p:cNvGraphicFramePr/>
          <p:nvPr/>
        </p:nvGraphicFramePr>
        <p:xfrm>
          <a:off x="1887864" y="3508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{CAA7C4F6-9FCA-46DC-8EE5-C112D784D3B6}</a:tableStyleId>
              </a:tblPr>
              <a:tblGrid>
                <a:gridCol w="1196325"/>
                <a:gridCol w="1330575"/>
                <a:gridCol w="1330575"/>
                <a:gridCol w="1225500"/>
                <a:gridCol w="1032925"/>
              </a:tblGrid>
              <a:tr h="46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Priorities</a:t>
                      </a:r>
                      <a:endParaRPr sz="1400" u="none" cap="none" strike="noStrike"/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APS Five Focus Area</a:t>
                      </a:r>
                      <a:endParaRPr sz="1400" u="none" cap="none" strike="noStrike"/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Strategies</a:t>
                      </a:r>
                      <a:endParaRPr sz="1400" u="none" cap="none" strike="noStrike"/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Requests</a:t>
                      </a:r>
                      <a:endParaRPr sz="1400" u="none" cap="none" strike="noStrike"/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Amount</a:t>
                      </a:r>
                      <a:endParaRPr sz="1400" u="none" cap="none" strike="noStrike"/>
                    </a:p>
                  </a:txBody>
                  <a:tcPr marT="34300" marB="34300" marR="68575" marL="68575" anchor="ctr"/>
                </a:tc>
              </a:tr>
              <a:tr h="1164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/>
                        <a:t>Inform, engage, and activate the community. </a:t>
                      </a:r>
                      <a:endParaRPr b="1" sz="1100" u="none" cap="none" strike="noStrike"/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/>
                        <a:t>Creating a System of School Support </a:t>
                      </a:r>
                      <a:endParaRPr b="1" sz="11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/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/>
                        <a:t>Use of a full time Parent Liaison to build relationships with parents and provide opportunities to collaborate</a:t>
                      </a:r>
                      <a:endParaRPr b="1" sz="1100" u="none" cap="none" strike="noStrike"/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" sz="1100"/>
                        <a:t>Switch from an Hourly Parent Liaison to a Full Time Parent Liaison. </a:t>
                      </a:r>
                      <a:endParaRPr b="1" sz="11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/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1" i="1" sz="11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i="1" lang="en" sz="1100"/>
                        <a:t>$26, 755</a:t>
                      </a:r>
                      <a:endParaRPr b="1" i="1" sz="1100" u="none" cap="none" strike="noStrike"/>
                    </a:p>
                  </a:txBody>
                  <a:tcPr marT="34300" marB="34300" marR="68575" marL="68575" anchor="ctr"/>
                </a:tc>
              </a:tr>
              <a:tr h="850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1100"/>
                        <a:t>Build Teacher Capacities in the Understanding of IB/SEL Competencies.</a:t>
                      </a:r>
                      <a:endParaRPr b="1" sz="1100" u="none" cap="none" strike="noStrike"/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1100"/>
                        <a:t>Whole Child &amp; Intervention, Signature Programming</a:t>
                      </a:r>
                      <a:endParaRPr b="1" sz="1100" u="none" cap="none" strike="noStrike"/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1100"/>
                        <a:t>Professional Learning around IB/SEL </a:t>
                      </a:r>
                      <a:endParaRPr b="1" sz="1100" u="none" cap="none" strike="noStrike"/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1100"/>
                        <a:t>Provide  IB implementation training for staff </a:t>
                      </a:r>
                      <a:endParaRPr b="1" sz="1100" u="none" cap="none" strike="noStrike"/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1100"/>
                        <a:t>$10, 000</a:t>
                      </a:r>
                      <a:endParaRPr b="1" sz="1100" u="none" cap="none" strike="noStrike"/>
                    </a:p>
                  </a:txBody>
                  <a:tcPr marT="34300" marB="34300" marR="68575" marL="68575" anchor="ctr"/>
                </a:tc>
              </a:tr>
              <a:tr h="1321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1100"/>
                        <a:t>Prepare all students to have a global mindset inclusive of the learning profiles, learner attributes, and self inquiry. </a:t>
                      </a:r>
                      <a:endParaRPr b="1" sz="1100" u="none" cap="none" strike="noStrike"/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1100"/>
                        <a:t>Fostering Academic Excellence for All</a:t>
                      </a:r>
                      <a:endParaRPr b="1" sz="1100" u="none" cap="none" strike="noStrike"/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1100"/>
                        <a:t>Implement a Performing Arts Pathway </a:t>
                      </a:r>
                      <a:endParaRPr b="1" sz="1100" u="none" cap="none" strike="noStrike"/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1100"/>
                        <a:t>Add Hourly Dance Teacher </a:t>
                      </a:r>
                      <a:endParaRPr b="1" sz="1100" u="none" cap="none" strike="noStrike"/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$21, 615</a:t>
                      </a:r>
                      <a:endParaRPr b="1" sz="1100"/>
                    </a:p>
                  </a:txBody>
                  <a:tcPr marT="34300" marB="34300" marR="68575" marL="68575" anchor="ctr"/>
                </a:tc>
              </a:tr>
            </a:tbl>
          </a:graphicData>
        </a:graphic>
      </p:graphicFrame>
      <p:sp>
        <p:nvSpPr>
          <p:cNvPr id="242" name="Google Shape;242;p35"/>
          <p:cNvSpPr txBox="1"/>
          <p:nvPr/>
        </p:nvSpPr>
        <p:spPr>
          <a:xfrm>
            <a:off x="201633" y="1508100"/>
            <a:ext cx="14346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" sz="1800" u="none" cap="none" strike="noStrike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FY23 </a:t>
            </a:r>
            <a:r>
              <a:rPr b="1" lang="en" sz="18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Plan for Leveling Reserve</a:t>
            </a:r>
            <a:endParaRPr b="0" i="0" sz="5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5"/>
          <p:cNvSpPr/>
          <p:nvPr/>
        </p:nvSpPr>
        <p:spPr>
          <a:xfrm>
            <a:off x="7486650" y="1038225"/>
            <a:ext cx="762000" cy="9144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5"/>
          <p:cNvSpPr txBox="1"/>
          <p:nvPr/>
        </p:nvSpPr>
        <p:spPr>
          <a:xfrm rot="-1595200">
            <a:off x="7553310" y="2276396"/>
            <a:ext cx="1067141" cy="4002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PENDING</a:t>
            </a:r>
            <a:endParaRPr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5" name="Google Shape;24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75624" y="3366050"/>
            <a:ext cx="573024" cy="59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150" y="3815300"/>
            <a:ext cx="1238048" cy="1238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175" y="4151675"/>
            <a:ext cx="1699341" cy="754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2" name="Google Shape;252;p36"/>
          <p:cNvGraphicFramePr/>
          <p:nvPr/>
        </p:nvGraphicFramePr>
        <p:xfrm>
          <a:off x="1697577" y="150810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{CAA7C4F6-9FCA-46DC-8EE5-C112D784D3B6}</a:tableStyleId>
              </a:tblPr>
              <a:tblGrid>
                <a:gridCol w="1407800"/>
                <a:gridCol w="1565750"/>
                <a:gridCol w="1565750"/>
                <a:gridCol w="1442150"/>
                <a:gridCol w="1215525"/>
              </a:tblGrid>
              <a:tr h="573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Priorities</a:t>
                      </a:r>
                      <a:endParaRPr sz="1400" u="none" cap="none" strike="noStrike"/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APS Five Focus Area</a:t>
                      </a:r>
                      <a:endParaRPr sz="1400" u="none" cap="none" strike="noStrike"/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Strategies</a:t>
                      </a:r>
                      <a:endParaRPr sz="1400" u="none" cap="none" strike="noStrike"/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Requests</a:t>
                      </a:r>
                      <a:endParaRPr sz="1400" u="none" cap="none" strike="noStrike"/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Amount</a:t>
                      </a:r>
                      <a:endParaRPr sz="1400" u="none" cap="none" strike="noStrike"/>
                    </a:p>
                  </a:txBody>
                  <a:tcPr marT="34300" marB="34300" marR="68575" marL="68575" anchor="ctr"/>
                </a:tc>
              </a:tr>
              <a:tr h="332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1000"/>
                        <a:t>Utilize Various interventions to support closing our current academic gaps. </a:t>
                      </a:r>
                      <a:endParaRPr b="1" sz="1000" u="none" cap="none" strike="noStrike"/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1000"/>
                        <a:t>Building a Culture of Student Support </a:t>
                      </a:r>
                      <a:endParaRPr b="1" sz="1000" u="none" cap="none" strike="noStrike"/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1000"/>
                        <a:t>Implement a 30 minute intervention intervention/enrichment block 4 days a week to provide individualized instruction</a:t>
                      </a:r>
                      <a:endParaRPr b="1" sz="1000" u="none" cap="none" strike="noStrike"/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1000"/>
                        <a:t>Add  Teacher Tutors </a:t>
                      </a:r>
                      <a:endParaRPr b="1" sz="1000" u="none" cap="none" strike="noStrike"/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1000"/>
                        <a:t>$18,698</a:t>
                      </a:r>
                      <a:endParaRPr b="1" sz="1000" u="none" cap="none" strike="noStrike"/>
                    </a:p>
                  </a:txBody>
                  <a:tcPr marT="34300" marB="34300" marR="68575" marL="68575" anchor="ctr"/>
                </a:tc>
              </a:tr>
            </a:tbl>
          </a:graphicData>
        </a:graphic>
      </p:graphicFrame>
      <p:pic>
        <p:nvPicPr>
          <p:cNvPr id="253" name="Google Shape;253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21524" y="2273175"/>
            <a:ext cx="573024" cy="59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6"/>
          <p:cNvSpPr txBox="1"/>
          <p:nvPr/>
        </p:nvSpPr>
        <p:spPr>
          <a:xfrm>
            <a:off x="201633" y="1508100"/>
            <a:ext cx="1434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" sz="1800" u="none" cap="none" strike="noStrike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FY23 </a:t>
            </a:r>
            <a:r>
              <a:rPr b="1" lang="en" sz="18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Plan for Title I </a:t>
            </a:r>
            <a:endParaRPr b="1" sz="1800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" sz="18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Holdback </a:t>
            </a:r>
            <a:endParaRPr b="1" sz="1800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150" y="3815300"/>
            <a:ext cx="1238048" cy="1238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175" y="4151675"/>
            <a:ext cx="1699341" cy="7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5055875" cy="135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41950" y="1591675"/>
            <a:ext cx="4630928" cy="123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66250" y="2800002"/>
            <a:ext cx="5055925" cy="135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150" y="3815300"/>
            <a:ext cx="1238048" cy="1238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175" y="4151675"/>
            <a:ext cx="1699341" cy="7542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0" y="0"/>
            <a:ext cx="8274900" cy="9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Timeline for GO Teams</a:t>
            </a:r>
            <a:endParaRPr sz="39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6077175" y="3337325"/>
            <a:ext cx="480600" cy="8721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675" y="776625"/>
            <a:ext cx="8512051" cy="28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150" y="3815300"/>
            <a:ext cx="1238048" cy="123804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0" y="0"/>
            <a:ext cx="891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700" y="4057225"/>
            <a:ext cx="1699341" cy="7542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869575" y="803275"/>
            <a:ext cx="645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 txBox="1"/>
          <p:nvPr/>
        </p:nvSpPr>
        <p:spPr>
          <a:xfrm>
            <a:off x="252600" y="129575"/>
            <a:ext cx="8408400" cy="9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Quarterly CIP Check In </a:t>
            </a:r>
            <a:endParaRPr sz="47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518225" y="803275"/>
            <a:ext cx="7772100" cy="780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As part of the Continuous Improvement process, all APS schools are completing a quarterly check-in for the Continuous Improvement Plans.  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971700" y="1793700"/>
            <a:ext cx="76893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900" u="sng">
                <a:solidFill>
                  <a:schemeClr val="lt1"/>
                </a:solidFill>
              </a:rPr>
              <a:t>Questions to Consider</a:t>
            </a:r>
            <a:endParaRPr b="1" sz="1900" u="sng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</a:rPr>
              <a:t>•Based on our year long CIP plan, what are the actions that the school has already completed?​ </a:t>
            </a:r>
            <a:endParaRPr sz="19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>
                <a:solidFill>
                  <a:schemeClr val="lt1"/>
                </a:solidFill>
              </a:rPr>
              <a:t>•What data supports the completion of an action step and success criteria (both implementation and student achievement)? </a:t>
            </a:r>
            <a:endParaRPr sz="1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150" y="3815300"/>
            <a:ext cx="1238048" cy="1238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175" y="4299150"/>
            <a:ext cx="1699341" cy="7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600" y="152400"/>
            <a:ext cx="8922599" cy="490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150" y="3815300"/>
            <a:ext cx="1238048" cy="1238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175" y="4299150"/>
            <a:ext cx="1699341" cy="7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 rotWithShape="1">
          <a:blip r:embed="rId5">
            <a:alphaModFix/>
          </a:blip>
          <a:srcRect b="3165" l="0" r="0" t="3175"/>
          <a:stretch/>
        </p:blipFill>
        <p:spPr>
          <a:xfrm>
            <a:off x="136600" y="152400"/>
            <a:ext cx="8922599" cy="490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150" y="3815300"/>
            <a:ext cx="1238048" cy="1238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175" y="4299150"/>
            <a:ext cx="1699341" cy="7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 rotWithShape="1">
          <a:blip r:embed="rId5">
            <a:alphaModFix/>
          </a:blip>
          <a:srcRect b="6828" l="0" r="0" t="6837"/>
          <a:stretch/>
        </p:blipFill>
        <p:spPr>
          <a:xfrm>
            <a:off x="136600" y="152400"/>
            <a:ext cx="8922599" cy="4900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150" y="3815300"/>
            <a:ext cx="1238048" cy="123804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/>
        </p:nvSpPr>
        <p:spPr>
          <a:xfrm>
            <a:off x="1371600" y="1230728"/>
            <a:ext cx="6400800" cy="1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STRATEGIC PLAN</a:t>
            </a:r>
            <a:endParaRPr b="1" sz="44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PROGRESS</a:t>
            </a:r>
            <a:endParaRPr b="1" sz="44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175" y="4151675"/>
            <a:ext cx="1699341" cy="7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150" y="3815300"/>
            <a:ext cx="1238048" cy="1238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175" y="4151675"/>
            <a:ext cx="1699341" cy="75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/>
          <p:nvPr/>
        </p:nvSpPr>
        <p:spPr>
          <a:xfrm>
            <a:off x="0" y="0"/>
            <a:ext cx="5532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D47B22"/>
                </a:solidFill>
              </a:rPr>
              <a:t>Our Strategic Plan</a:t>
            </a:r>
            <a:endParaRPr sz="400"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86300" y="769500"/>
            <a:ext cx="5594075" cy="423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